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7161" r:id="rId1"/>
  </p:sldMasterIdLst>
  <p:notesMasterIdLst>
    <p:notesMasterId r:id="rId12"/>
  </p:notesMasterIdLst>
  <p:handoutMasterIdLst>
    <p:handoutMasterId r:id="rId13"/>
  </p:handoutMasterIdLst>
  <p:sldIdLst>
    <p:sldId id="624" r:id="rId2"/>
    <p:sldId id="508" r:id="rId3"/>
    <p:sldId id="597" r:id="rId4"/>
    <p:sldId id="630" r:id="rId5"/>
    <p:sldId id="631" r:id="rId6"/>
    <p:sldId id="632" r:id="rId7"/>
    <p:sldId id="628" r:id="rId8"/>
    <p:sldId id="633" r:id="rId9"/>
    <p:sldId id="635" r:id="rId10"/>
    <p:sldId id="634" r:id="rId11"/>
  </p:sldIdLst>
  <p:sldSz cx="12192000" cy="6858000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7329" userDrawn="1">
          <p15:clr>
            <a:srgbClr val="A4A3A4"/>
          </p15:clr>
        </p15:guide>
        <p15:guide id="3" pos="4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97999B"/>
    <a:srgbClr val="DBD9D7"/>
    <a:srgbClr val="A30B28"/>
    <a:srgbClr val="7F1516"/>
    <a:srgbClr val="873C1F"/>
    <a:srgbClr val="A20D28"/>
    <a:srgbClr val="EDEBEE"/>
    <a:srgbClr val="B40B28"/>
    <a:srgbClr val="D5AB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25" autoAdjust="0"/>
    <p:restoredTop sz="93190" autoAdjust="0"/>
  </p:normalViewPr>
  <p:slideViewPr>
    <p:cSldViewPr snapToGrid="0" showGuides="1">
      <p:cViewPr>
        <p:scale>
          <a:sx n="112" d="100"/>
          <a:sy n="112" d="100"/>
        </p:scale>
        <p:origin x="84" y="-288"/>
      </p:cViewPr>
      <p:guideLst>
        <p:guide orient="horz" pos="3504"/>
        <p:guide pos="7329"/>
        <p:guide pos="4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628"/>
    </p:cViewPr>
  </p:sorterViewPr>
  <p:notesViewPr>
    <p:cSldViewPr snapToGrid="0" showGuides="1">
      <p:cViewPr varScale="1">
        <p:scale>
          <a:sx n="50" d="100"/>
          <a:sy n="50" d="100"/>
        </p:scale>
        <p:origin x="2612" y="44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latin typeface="Museo Slab 300" panose="02000000000000000000" pitchFamily="50" charset="0"/>
              </a:rPr>
              <a:t>Internal</a:t>
            </a:r>
            <a:r>
              <a:rPr lang="en-US" b="1" baseline="0" dirty="0">
                <a:latin typeface="Museo Slab 300" panose="02000000000000000000" pitchFamily="50" charset="0"/>
              </a:rPr>
              <a:t> Emails Sent by Quarter</a:t>
            </a:r>
            <a:endParaRPr lang="en-US" b="1" dirty="0">
              <a:latin typeface="Museo Slab 300" panose="02000000000000000000" pitchFamily="50" charset="0"/>
            </a:endParaRPr>
          </a:p>
        </c:rich>
      </c:tx>
      <c:layout>
        <c:manualLayout>
          <c:xMode val="edge"/>
          <c:yMode val="edge"/>
          <c:x val="1.8530637654209488E-2"/>
          <c:y val="2.426783743376982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0565329724409443E-2"/>
          <c:y val="0.12209774101268818"/>
          <c:w val="0.9253721702755906"/>
          <c:h val="0.7786918812320446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111</c:v>
                </c:pt>
                <c:pt idx="2">
                  <c:v>109</c:v>
                </c:pt>
                <c:pt idx="3">
                  <c:v>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83-4D46-8C29-B2D781A289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36</c:v>
                </c:pt>
                <c:pt idx="1">
                  <c:v>33</c:v>
                </c:pt>
                <c:pt idx="2">
                  <c:v>28</c:v>
                </c:pt>
                <c:pt idx="3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83-4D46-8C29-B2D781A289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5921711"/>
        <c:axId val="1405923151"/>
      </c:lineChart>
      <c:catAx>
        <c:axId val="1405921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5923151"/>
        <c:crosses val="autoZero"/>
        <c:auto val="1"/>
        <c:lblAlgn val="ctr"/>
        <c:lblOffset val="100"/>
        <c:noMultiLvlLbl val="0"/>
      </c:catAx>
      <c:valAx>
        <c:axId val="1405923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5921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useo Slab 500" panose="02000000000000000000" pitchFamily="50" charset="0"/>
                <a:ea typeface="+mn-ea"/>
                <a:cs typeface="+mn-cs"/>
              </a:defRPr>
            </a:pPr>
            <a:r>
              <a:rPr lang="en-US" dirty="0">
                <a:latin typeface="Museo Slab 500" panose="02000000000000000000" pitchFamily="50" charset="0"/>
              </a:rPr>
              <a:t>Unique Viewers by Month</a:t>
            </a:r>
          </a:p>
        </c:rich>
      </c:tx>
      <c:layout>
        <c:manualLayout>
          <c:xMode val="edge"/>
          <c:yMode val="edge"/>
          <c:x val="7.1012147395907209E-3"/>
          <c:y val="2.422098078570572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useo Slab 500" panose="02000000000000000000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5088101656342835E-2"/>
          <c:y val="0.19384069994438707"/>
          <c:w val="0.85933645213284138"/>
          <c:h val="0.740536462302617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Unique Viewers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August</c:v>
                </c:pt>
                <c:pt idx="5">
                  <c:v>September</c:v>
                </c:pt>
                <c:pt idx="6">
                  <c:v>October</c:v>
                </c:pt>
                <c:pt idx="7">
                  <c:v>November</c:v>
                </c:pt>
                <c:pt idx="8">
                  <c:v>December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377</c:v>
                </c:pt>
                <c:pt idx="1">
                  <c:v>466</c:v>
                </c:pt>
                <c:pt idx="2">
                  <c:v>543</c:v>
                </c:pt>
                <c:pt idx="3">
                  <c:v>579</c:v>
                </c:pt>
                <c:pt idx="4">
                  <c:v>533</c:v>
                </c:pt>
                <c:pt idx="5">
                  <c:v>569</c:v>
                </c:pt>
                <c:pt idx="6">
                  <c:v>600</c:v>
                </c:pt>
                <c:pt idx="7">
                  <c:v>816</c:v>
                </c:pt>
                <c:pt idx="8">
                  <c:v>723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1D-4E63-8B2F-57DE13559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75202863"/>
        <c:axId val="2075175023"/>
      </c:barChart>
      <c:catAx>
        <c:axId val="2075202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000000"/>
                </a:solidFill>
                <a:latin typeface="Museo Slab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2075175023"/>
        <c:crosses val="autoZero"/>
        <c:auto val="1"/>
        <c:lblAlgn val="ctr"/>
        <c:lblOffset val="100"/>
        <c:noMultiLvlLbl val="0"/>
      </c:catAx>
      <c:valAx>
        <c:axId val="20751750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52028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useo Slab 500" panose="02000000000000000000" pitchFamily="50" charset="0"/>
                <a:ea typeface="+mn-ea"/>
                <a:cs typeface="+mn-cs"/>
              </a:defRPr>
            </a:pPr>
            <a:r>
              <a:rPr lang="en-US" dirty="0">
                <a:latin typeface="Museo Slab 500" panose="02000000000000000000" pitchFamily="50" charset="0"/>
              </a:rPr>
              <a:t>Total</a:t>
            </a:r>
            <a:r>
              <a:rPr lang="en-US" baseline="0" dirty="0">
                <a:latin typeface="Museo Slab 500" panose="02000000000000000000" pitchFamily="50" charset="0"/>
              </a:rPr>
              <a:t> Views </a:t>
            </a:r>
            <a:r>
              <a:rPr lang="en-US" dirty="0">
                <a:latin typeface="Museo Slab 500" panose="02000000000000000000" pitchFamily="50" charset="0"/>
              </a:rPr>
              <a:t>by Month</a:t>
            </a:r>
          </a:p>
        </c:rich>
      </c:tx>
      <c:layout>
        <c:manualLayout>
          <c:xMode val="edge"/>
          <c:yMode val="edge"/>
          <c:x val="7.1012147395907209E-3"/>
          <c:y val="2.422098078570572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useo Slab 500" panose="02000000000000000000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426853210741673E-2"/>
          <c:y val="9.9606880359272454E-2"/>
          <c:w val="0.90026922217146632"/>
          <c:h val="0.740531963819458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Unique Viewers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August</c:v>
                </c:pt>
                <c:pt idx="5">
                  <c:v>September</c:v>
                </c:pt>
                <c:pt idx="6">
                  <c:v>October</c:v>
                </c:pt>
                <c:pt idx="7">
                  <c:v>November</c:v>
                </c:pt>
                <c:pt idx="8">
                  <c:v>December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3944</c:v>
                </c:pt>
                <c:pt idx="1">
                  <c:v>4508</c:v>
                </c:pt>
                <c:pt idx="2">
                  <c:v>4896</c:v>
                </c:pt>
                <c:pt idx="3">
                  <c:v>5298</c:v>
                </c:pt>
                <c:pt idx="4">
                  <c:v>5589</c:v>
                </c:pt>
                <c:pt idx="5">
                  <c:v>5664</c:v>
                </c:pt>
                <c:pt idx="6">
                  <c:v>5784</c:v>
                </c:pt>
                <c:pt idx="7">
                  <c:v>9715</c:v>
                </c:pt>
                <c:pt idx="8" formatCode="#,##0">
                  <c:v>7532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91-42DD-8AD5-E669F6666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75202863"/>
        <c:axId val="2075175023"/>
      </c:barChart>
      <c:catAx>
        <c:axId val="2075202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0000"/>
                </a:solidFill>
                <a:latin typeface="Museo Slab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2075175023"/>
        <c:crosses val="autoZero"/>
        <c:auto val="1"/>
        <c:lblAlgn val="ctr"/>
        <c:lblOffset val="100"/>
        <c:noMultiLvlLbl val="0"/>
      </c:catAx>
      <c:valAx>
        <c:axId val="20751750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52028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0.8398</cdr:x>
      <cdr:y>0.57228</cdr:y>
    </cdr:from>
    <cdr:to>
      <cdr:x>0.91911</cdr:x>
      <cdr:y>0.64286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14F5119C-70F2-AFA1-1560-428FFA487021}"/>
            </a:ext>
          </a:extLst>
        </cdr:cNvPr>
        <cdr:cNvSpPr txBox="1"/>
      </cdr:nvSpPr>
      <cdr:spPr>
        <a:xfrm xmlns:a="http://schemas.openxmlformats.org/drawingml/2006/main">
          <a:off x="6685724" y="2994902"/>
          <a:ext cx="63137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800" b="1" dirty="0">
              <a:solidFill>
                <a:srgbClr val="C00000"/>
              </a:solidFill>
            </a:rPr>
            <a:t>53</a:t>
          </a:r>
        </a:p>
      </cdr:txBody>
    </cdr:sp>
  </cdr:relSizeAnchor>
  <cdr:relSizeAnchor xmlns:cdr="http://schemas.openxmlformats.org/drawingml/2006/chartDrawing">
    <cdr:from>
      <cdr:x>0.14794</cdr:x>
      <cdr:y>0.68668</cdr:y>
    </cdr:from>
    <cdr:to>
      <cdr:x>0.22724</cdr:x>
      <cdr:y>0.75726</cdr:y>
    </cdr:to>
    <cdr:sp macro="" textlink="">
      <cdr:nvSpPr>
        <cdr:cNvPr id="3" name="TextBox 9">
          <a:extLst xmlns:a="http://schemas.openxmlformats.org/drawingml/2006/main">
            <a:ext uri="{FF2B5EF4-FFF2-40B4-BE49-F238E27FC236}">
              <a16:creationId xmlns:a16="http://schemas.microsoft.com/office/drawing/2014/main" id="{2EB763F3-BED0-FEC8-70B6-4B16D22C84AB}"/>
            </a:ext>
          </a:extLst>
        </cdr:cNvPr>
        <cdr:cNvSpPr txBox="1"/>
      </cdr:nvSpPr>
      <cdr:spPr>
        <a:xfrm xmlns:a="http://schemas.openxmlformats.org/drawingml/2006/main">
          <a:off x="1177731" y="3593587"/>
          <a:ext cx="63137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800" b="1" dirty="0"/>
            <a:t>36</a:t>
          </a:r>
        </a:p>
      </cdr:txBody>
    </cdr:sp>
  </cdr:relSizeAnchor>
  <cdr:relSizeAnchor xmlns:cdr="http://schemas.openxmlformats.org/drawingml/2006/chartDrawing">
    <cdr:from>
      <cdr:x>0.38508</cdr:x>
      <cdr:y>0.70099</cdr:y>
    </cdr:from>
    <cdr:to>
      <cdr:x>0.46438</cdr:x>
      <cdr:y>0.77157</cdr:y>
    </cdr:to>
    <cdr:sp macro="" textlink="">
      <cdr:nvSpPr>
        <cdr:cNvPr id="4" name="TextBox 9">
          <a:extLst xmlns:a="http://schemas.openxmlformats.org/drawingml/2006/main">
            <a:ext uri="{FF2B5EF4-FFF2-40B4-BE49-F238E27FC236}">
              <a16:creationId xmlns:a16="http://schemas.microsoft.com/office/drawing/2014/main" id="{E4972139-8981-8621-2BDC-94E251ED4466}"/>
            </a:ext>
          </a:extLst>
        </cdr:cNvPr>
        <cdr:cNvSpPr txBox="1"/>
      </cdr:nvSpPr>
      <cdr:spPr>
        <a:xfrm xmlns:a="http://schemas.openxmlformats.org/drawingml/2006/main">
          <a:off x="3065624" y="3668487"/>
          <a:ext cx="63137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800" b="1" dirty="0"/>
            <a:t>33</a:t>
          </a:r>
        </a:p>
      </cdr:txBody>
    </cdr:sp>
  </cdr:relSizeAnchor>
  <cdr:relSizeAnchor xmlns:cdr="http://schemas.openxmlformats.org/drawingml/2006/chartDrawing">
    <cdr:from>
      <cdr:x>0.60789</cdr:x>
      <cdr:y>0.7374</cdr:y>
    </cdr:from>
    <cdr:to>
      <cdr:x>0.6872</cdr:x>
      <cdr:y>0.80797</cdr:y>
    </cdr:to>
    <cdr:sp macro="" textlink="">
      <cdr:nvSpPr>
        <cdr:cNvPr id="5" name="TextBox 9">
          <a:extLst xmlns:a="http://schemas.openxmlformats.org/drawingml/2006/main">
            <a:ext uri="{FF2B5EF4-FFF2-40B4-BE49-F238E27FC236}">
              <a16:creationId xmlns:a16="http://schemas.microsoft.com/office/drawing/2014/main" id="{E4972139-8981-8621-2BDC-94E251ED4466}"/>
            </a:ext>
          </a:extLst>
        </cdr:cNvPr>
        <cdr:cNvSpPr txBox="1"/>
      </cdr:nvSpPr>
      <cdr:spPr>
        <a:xfrm xmlns:a="http://schemas.openxmlformats.org/drawingml/2006/main">
          <a:off x="4839477" y="3858991"/>
          <a:ext cx="63137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800" b="1" dirty="0"/>
            <a:t>28</a:t>
          </a:r>
        </a:p>
      </cdr:txBody>
    </cdr:sp>
  </cdr:relSizeAnchor>
  <cdr:relSizeAnchor xmlns:cdr="http://schemas.openxmlformats.org/drawingml/2006/chartDrawing">
    <cdr:from>
      <cdr:x>0.83933</cdr:x>
      <cdr:y>0.75085</cdr:y>
    </cdr:from>
    <cdr:to>
      <cdr:x>0.91864</cdr:x>
      <cdr:y>0.82143</cdr:y>
    </cdr:to>
    <cdr:sp macro="" textlink="">
      <cdr:nvSpPr>
        <cdr:cNvPr id="6" name="TextBox 9">
          <a:extLst xmlns:a="http://schemas.openxmlformats.org/drawingml/2006/main">
            <a:ext uri="{FF2B5EF4-FFF2-40B4-BE49-F238E27FC236}">
              <a16:creationId xmlns:a16="http://schemas.microsoft.com/office/drawing/2014/main" id="{55AA528F-BBEE-2F65-E883-CE735DDE90E0}"/>
            </a:ext>
          </a:extLst>
        </cdr:cNvPr>
        <cdr:cNvSpPr txBox="1"/>
      </cdr:nvSpPr>
      <cdr:spPr>
        <a:xfrm xmlns:a="http://schemas.openxmlformats.org/drawingml/2006/main">
          <a:off x="6681958" y="3929401"/>
          <a:ext cx="631394" cy="36936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800" b="1" dirty="0"/>
            <a:t>25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0.07605</cdr:x>
      <cdr:y>0.53248</cdr:y>
    </cdr:from>
    <cdr:to>
      <cdr:x>0.17234</cdr:x>
      <cdr:y>0.59648</cdr:y>
    </cdr:to>
    <cdr:sp macro="" textlink="">
      <cdr:nvSpPr>
        <cdr:cNvPr id="2" name="TextBox 11">
          <a:extLst xmlns:a="http://schemas.openxmlformats.org/drawingml/2006/main">
            <a:ext uri="{FF2B5EF4-FFF2-40B4-BE49-F238E27FC236}">
              <a16:creationId xmlns:a16="http://schemas.microsoft.com/office/drawing/2014/main" id="{C6076171-6E65-2BCF-EFC0-805242858085}"/>
            </a:ext>
          </a:extLst>
        </cdr:cNvPr>
        <cdr:cNvSpPr txBox="1"/>
      </cdr:nvSpPr>
      <cdr:spPr>
        <a:xfrm xmlns:a="http://schemas.openxmlformats.org/drawingml/2006/main">
          <a:off x="625996" y="2816970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3,944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0.17432</cdr:x>
      <cdr:y>0.5</cdr:y>
    </cdr:from>
    <cdr:to>
      <cdr:x>0.27061</cdr:x>
      <cdr:y>0.564</cdr:y>
    </cdr:to>
    <cdr:sp macro="" textlink="">
      <cdr:nvSpPr>
        <cdr:cNvPr id="3" name="TextBox 11">
          <a:extLst xmlns:a="http://schemas.openxmlformats.org/drawingml/2006/main">
            <a:ext uri="{FF2B5EF4-FFF2-40B4-BE49-F238E27FC236}">
              <a16:creationId xmlns:a16="http://schemas.microsoft.com/office/drawing/2014/main" id="{5AFC361C-4729-F81B-D556-BB6C88F9BCE0}"/>
            </a:ext>
          </a:extLst>
        </cdr:cNvPr>
        <cdr:cNvSpPr txBox="1"/>
      </cdr:nvSpPr>
      <cdr:spPr>
        <a:xfrm xmlns:a="http://schemas.openxmlformats.org/drawingml/2006/main">
          <a:off x="1434889" y="2645123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4,508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0.27829</cdr:x>
      <cdr:y>0.47534</cdr:y>
    </cdr:from>
    <cdr:to>
      <cdr:x>0.37458</cdr:x>
      <cdr:y>0.53934</cdr:y>
    </cdr:to>
    <cdr:sp macro="" textlink="">
      <cdr:nvSpPr>
        <cdr:cNvPr id="4" name="TextBox 11">
          <a:extLst xmlns:a="http://schemas.openxmlformats.org/drawingml/2006/main">
            <a:ext uri="{FF2B5EF4-FFF2-40B4-BE49-F238E27FC236}">
              <a16:creationId xmlns:a16="http://schemas.microsoft.com/office/drawing/2014/main" id="{5AFC361C-4729-F81B-D556-BB6C88F9BCE0}"/>
            </a:ext>
          </a:extLst>
        </cdr:cNvPr>
        <cdr:cNvSpPr txBox="1"/>
      </cdr:nvSpPr>
      <cdr:spPr>
        <a:xfrm xmlns:a="http://schemas.openxmlformats.org/drawingml/2006/main">
          <a:off x="2290673" y="2514664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4,986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0.37704</cdr:x>
      <cdr:y>0.45197</cdr:y>
    </cdr:from>
    <cdr:to>
      <cdr:x>0.47333</cdr:x>
      <cdr:y>0.51597</cdr:y>
    </cdr:to>
    <cdr:sp macro="" textlink="">
      <cdr:nvSpPr>
        <cdr:cNvPr id="5" name="TextBox 11">
          <a:extLst xmlns:a="http://schemas.openxmlformats.org/drawingml/2006/main">
            <a:ext uri="{FF2B5EF4-FFF2-40B4-BE49-F238E27FC236}">
              <a16:creationId xmlns:a16="http://schemas.microsoft.com/office/drawing/2014/main" id="{5AFC361C-4729-F81B-D556-BB6C88F9BCE0}"/>
            </a:ext>
          </a:extLst>
        </cdr:cNvPr>
        <cdr:cNvSpPr txBox="1"/>
      </cdr:nvSpPr>
      <cdr:spPr>
        <a:xfrm xmlns:a="http://schemas.openxmlformats.org/drawingml/2006/main">
          <a:off x="3103473" y="2391032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5,298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0.47531</cdr:x>
      <cdr:y>0.436</cdr:y>
    </cdr:from>
    <cdr:to>
      <cdr:x>0.5716</cdr:x>
      <cdr:y>0.5</cdr:y>
    </cdr:to>
    <cdr:sp macro="" textlink="">
      <cdr:nvSpPr>
        <cdr:cNvPr id="6" name="TextBox 11">
          <a:extLst xmlns:a="http://schemas.openxmlformats.org/drawingml/2006/main">
            <a:ext uri="{FF2B5EF4-FFF2-40B4-BE49-F238E27FC236}">
              <a16:creationId xmlns:a16="http://schemas.microsoft.com/office/drawing/2014/main" id="{5AFC361C-4729-F81B-D556-BB6C88F9BCE0}"/>
            </a:ext>
          </a:extLst>
        </cdr:cNvPr>
        <cdr:cNvSpPr txBox="1"/>
      </cdr:nvSpPr>
      <cdr:spPr>
        <a:xfrm xmlns:a="http://schemas.openxmlformats.org/drawingml/2006/main">
          <a:off x="3912365" y="2306569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5,589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0.57596</cdr:x>
      <cdr:y>0.43009</cdr:y>
    </cdr:from>
    <cdr:to>
      <cdr:x>0.67225</cdr:x>
      <cdr:y>0.49409</cdr:y>
    </cdr:to>
    <cdr:sp macro="" textlink="">
      <cdr:nvSpPr>
        <cdr:cNvPr id="7" name="TextBox 11">
          <a:extLst xmlns:a="http://schemas.openxmlformats.org/drawingml/2006/main">
            <a:ext uri="{FF2B5EF4-FFF2-40B4-BE49-F238E27FC236}">
              <a16:creationId xmlns:a16="http://schemas.microsoft.com/office/drawing/2014/main" id="{35AE1C3B-8B1C-8950-01CD-978B18D078E8}"/>
            </a:ext>
          </a:extLst>
        </cdr:cNvPr>
        <cdr:cNvSpPr txBox="1"/>
      </cdr:nvSpPr>
      <cdr:spPr>
        <a:xfrm xmlns:a="http://schemas.openxmlformats.org/drawingml/2006/main">
          <a:off x="4740796" y="2275308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5,664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0.87686</cdr:x>
      <cdr:y>0.31782</cdr:y>
    </cdr:from>
    <cdr:to>
      <cdr:x>0.97315</cdr:x>
      <cdr:y>0.38181</cdr:y>
    </cdr:to>
    <cdr:sp macro="" textlink="">
      <cdr:nvSpPr>
        <cdr:cNvPr id="8" name="TextBox 11">
          <a:extLst xmlns:a="http://schemas.openxmlformats.org/drawingml/2006/main">
            <a:ext uri="{FF2B5EF4-FFF2-40B4-BE49-F238E27FC236}">
              <a16:creationId xmlns:a16="http://schemas.microsoft.com/office/drawing/2014/main" id="{DB365264-D54F-D4F1-EC6C-6786439B77A2}"/>
            </a:ext>
          </a:extLst>
        </cdr:cNvPr>
        <cdr:cNvSpPr txBox="1"/>
      </cdr:nvSpPr>
      <cdr:spPr>
        <a:xfrm xmlns:a="http://schemas.openxmlformats.org/drawingml/2006/main">
          <a:off x="7217576" y="1681339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7,532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0.77622</cdr:x>
      <cdr:y>0.18412</cdr:y>
    </cdr:from>
    <cdr:to>
      <cdr:x>0.87251</cdr:x>
      <cdr:y>0.24812</cdr:y>
    </cdr:to>
    <cdr:sp macro="" textlink="">
      <cdr:nvSpPr>
        <cdr:cNvPr id="9" name="TextBox 11">
          <a:extLst xmlns:a="http://schemas.openxmlformats.org/drawingml/2006/main">
            <a:ext uri="{FF2B5EF4-FFF2-40B4-BE49-F238E27FC236}">
              <a16:creationId xmlns:a16="http://schemas.microsoft.com/office/drawing/2014/main" id="{3381D9CC-621B-0994-7122-14827886CBB5}"/>
            </a:ext>
          </a:extLst>
        </cdr:cNvPr>
        <cdr:cNvSpPr txBox="1"/>
      </cdr:nvSpPr>
      <cdr:spPr>
        <a:xfrm xmlns:a="http://schemas.openxmlformats.org/drawingml/2006/main">
          <a:off x="6389146" y="974046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9,715</a:t>
          </a:r>
          <a:endParaRPr lang="en-US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0.6789</cdr:x>
      <cdr:y>0.42345</cdr:y>
    </cdr:from>
    <cdr:to>
      <cdr:x>0.77518</cdr:x>
      <cdr:y>0.48744</cdr:y>
    </cdr:to>
    <cdr:sp macro="" textlink="">
      <cdr:nvSpPr>
        <cdr:cNvPr id="10" name="TextBox 11">
          <a:extLst xmlns:a="http://schemas.openxmlformats.org/drawingml/2006/main">
            <a:ext uri="{FF2B5EF4-FFF2-40B4-BE49-F238E27FC236}">
              <a16:creationId xmlns:a16="http://schemas.microsoft.com/office/drawing/2014/main" id="{3381D9CC-621B-0994-7122-14827886CBB5}"/>
            </a:ext>
          </a:extLst>
        </cdr:cNvPr>
        <cdr:cNvSpPr txBox="1"/>
      </cdr:nvSpPr>
      <cdr:spPr>
        <a:xfrm xmlns:a="http://schemas.openxmlformats.org/drawingml/2006/main">
          <a:off x="5588069" y="2240139"/>
          <a:ext cx="79256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indent="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indent="0" algn="l" defTabSz="914400" rtl="0" eaLnBrk="1" latinLnBrk="0" hangingPunct="1">
            <a:defRPr sz="2400"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1" dirty="0">
              <a:solidFill>
                <a:srgbClr val="C00000"/>
              </a:solidFill>
            </a:rPr>
            <a:t>5,784</a:t>
          </a:r>
          <a:endParaRPr lang="en-US" sz="1800" b="1" dirty="0">
            <a:solidFill>
              <a:srgbClr val="C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346D514-E8E0-FD4A-8825-AD3D78A5E9E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048379D-16E2-0949-9775-75A2FC439FD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145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EA127924-1FA6-3946-948D-4ED987EC0B1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963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b" anchorCtr="0" compatLnSpc="1">
            <a:prstTxWarp prst="textNoShape">
              <a:avLst/>
            </a:prstTxWarp>
          </a:bodyPr>
          <a:lstStyle>
            <a:lvl1pPr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FEDC18F7-0F3E-D246-A29A-204E3C77A91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1450" y="8843963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470BF0C-64E9-0042-AAB8-3EB98BC7FB2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7077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22ECDC7-0EFE-0043-9557-BD487C2B9A3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6E3172F-BAE3-8646-B44B-532DDFDC935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8145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8068" name="Rectangle 4">
            <a:extLst>
              <a:ext uri="{FF2B5EF4-FFF2-40B4-BE49-F238E27FC236}">
                <a16:creationId xmlns:a16="http://schemas.microsoft.com/office/drawing/2014/main" id="{A0FFBA17-B0F5-2C44-AC24-E4A6F8D04C9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5325"/>
            <a:ext cx="6208712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365E53A-75FD-DD4B-8A98-85BEF6E1E2C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625" y="4422775"/>
            <a:ext cx="5149850" cy="418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F524AB9E-AA2A-8846-820A-BE37229E363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963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b" anchorCtr="0" compatLnSpc="1">
            <a:prstTxWarp prst="textNoShape">
              <a:avLst/>
            </a:prstTxWarp>
          </a:bodyPr>
          <a:lstStyle>
            <a:lvl1pPr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7DCD52BE-6D8D-3C46-A6D7-2B31293A17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1450" y="8843963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64" tIns="46633" rIns="93264" bIns="46633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B10AB030-B587-AD47-8022-13F936DEF6E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1079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Geneva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889FC117-5A0A-9C4B-BBE0-A7A7794E62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F8A8A5EA-1026-DA44-B353-FFF65761A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cs typeface="Geneva" panose="020B0503030404040204" pitchFamily="34" charset="0"/>
            </a:endParaRP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ACAE441B-0557-934E-84EA-539C92C04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57238" indent="-290513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65225" indent="-23177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31950" indent="-23177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98675" indent="-23177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55875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13075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70275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27475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17BD814-0486-574C-B949-3A3CFD7D5B99}" type="slidenum">
              <a:rPr lang="en-US" altLang="en-US" sz="1100" smtClean="0">
                <a:solidFill>
                  <a:srgbClr val="000000"/>
                </a:solidFill>
              </a:rPr>
              <a:pPr eaLnBrk="1" hangingPunct="1"/>
              <a:t>1</a:t>
            </a:fld>
            <a:endParaRPr lang="en-US" alt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837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9AA3E-DBCF-03C3-B65B-2C343C1C4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8E542-D309-B504-CABC-51936C6AF4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EF2F34-2EBC-03C0-CB73-EC1F25585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B3CDF-9BA1-8367-A9D7-32D513314E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36249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8705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MS PGothic" panose="020B0600070205080204" pitchFamily="34" charset="-128"/>
              <a:cs typeface="Genev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6551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75C1C-AB91-6644-7E96-EC3136E46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169AE9-9C4C-2C3F-2425-4246104EB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CB7D84-424C-5036-45F4-1BEBDC7E8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MS PGothic" panose="020B0600070205080204" pitchFamily="34" charset="-128"/>
              <a:cs typeface="Genev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587F3-234E-AC0C-5C71-30002BA4CD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77340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C16FD-7212-273E-91C5-48483D12D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2F47A4-E958-886E-A570-00189E59A8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F249BB-A53F-3F95-D6DD-56B3D406B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9A700-11FE-B632-482D-4F763060B0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0338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50FFD-9818-8958-6E50-BCA228BA8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F692DB-8DC7-37BE-5B90-DFD29880DC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FD0896-364C-FD7B-B676-5B824F2BB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9D19B5-651F-0E6A-FE71-E04118A220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8038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5785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7C14D-862B-C760-E431-0E74CB3F8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60E577-237B-2739-9E5C-5F2FD74E1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31B0C9-7CF6-B580-6F8E-1A35E7149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7B266-6601-08E1-672D-F2C0285321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1985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E705E-C22C-9FA8-E8B5-ED0F699E6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2B8F90-2AAC-C693-25F0-0BFDBA036B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F85EE0-6EE9-8739-4E50-C60CF73229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8485B-D09F-4DED-E3C0-C47E8B6A2C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0AB030-B587-AD47-8022-13F936DEF6EF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08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C7D2EF-382D-DA4B-AC19-1B24ADC6B2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E3D99D-B4C3-CC49-8D2C-C010FFF140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080" y="4929785"/>
            <a:ext cx="2824223" cy="159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61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95324467-57F2-894E-8BF2-471EB969A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chemeClr val="accent6"/>
                </a:solidFill>
              </a:defRPr>
            </a:lvl1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4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36AC3D-D89C-5343-8C7E-97B98E4E7257}"/>
              </a:ext>
            </a:extLst>
          </p:cNvPr>
          <p:cNvSpPr txBox="1">
            <a:spLocks/>
          </p:cNvSpPr>
          <p:nvPr userDrawn="1"/>
        </p:nvSpPr>
        <p:spPr>
          <a:xfrm>
            <a:off x="6706106" y="6595534"/>
            <a:ext cx="5207000" cy="262466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marL="0" indent="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tabLst/>
              <a:defRPr sz="800" b="0" cap="all" spc="130" baseline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Geneva"/>
              </a:defRPr>
            </a:lvl1pPr>
            <a:lvl2pPr marL="290512" indent="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tabLst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2pPr>
            <a:lvl3pPr marL="11414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3pPr>
            <a:lvl4pPr marL="15986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–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4pPr>
            <a:lvl5pPr marL="20558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»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5pPr>
            <a:lvl6pPr marL="2514537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726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8914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103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r"/>
            <a:r>
              <a:rPr lang="en-US" sz="700" kern="0" dirty="0">
                <a:solidFill>
                  <a:srgbClr val="97999B"/>
                </a:solidFill>
              </a:rPr>
              <a:t>PROPRIETARY AND CONFIDENTIAL CONTENT</a:t>
            </a:r>
          </a:p>
        </p:txBody>
      </p:sp>
    </p:spTree>
    <p:extLst>
      <p:ext uri="{BB962C8B-B14F-4D97-AF65-F5344CB8AC3E}">
        <p14:creationId xmlns:p14="http://schemas.microsoft.com/office/powerpoint/2010/main" val="3407983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CC709EC3-6249-C244-9996-8E478B24F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17" y="226533"/>
            <a:ext cx="9025387" cy="575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AB89544-BEA1-4343-BBB1-593C71C05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417" y="1248554"/>
            <a:ext cx="11299166" cy="5247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6D2ACBD8-22F5-4C40-92EB-04BDDDDB8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chemeClr val="accent6"/>
                </a:solidFill>
              </a:defRPr>
            </a:lvl1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13CF7A-9F3A-9F46-AAB7-7366677133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1"/>
          <a:stretch/>
        </p:blipFill>
        <p:spPr>
          <a:xfrm>
            <a:off x="0" y="6323307"/>
            <a:ext cx="12192000" cy="5539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36623C-B64F-F94E-B905-607CF8C1D3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430583"/>
            <a:ext cx="1971319" cy="29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4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A7814C4-32F2-2045-89EC-F53284295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17" y="226533"/>
            <a:ext cx="9025387" cy="575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933FEE2-3700-4C4E-8C62-0F8E5267354D}"/>
              </a:ext>
            </a:extLst>
          </p:cNvPr>
          <p:cNvSpPr txBox="1">
            <a:spLocks/>
          </p:cNvSpPr>
          <p:nvPr userDrawn="1"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74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F82C742A-ED8B-EE4E-90FB-F9037A82A44D}"/>
              </a:ext>
            </a:extLst>
          </p:cNvPr>
          <p:cNvSpPr txBox="1">
            <a:spLocks/>
          </p:cNvSpPr>
          <p:nvPr userDrawn="1"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039EBC-23EB-A847-BACD-25C99AF82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1"/>
          <a:stretch/>
        </p:blipFill>
        <p:spPr>
          <a:xfrm>
            <a:off x="0" y="6323307"/>
            <a:ext cx="12192000" cy="5539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277BD6-2A98-634F-8926-16AE432F5F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430583"/>
            <a:ext cx="1971319" cy="29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1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D716CE34-AF4C-AE44-BD0C-173F7074B4B9}"/>
              </a:ext>
            </a:extLst>
          </p:cNvPr>
          <p:cNvSpPr txBox="1">
            <a:spLocks/>
          </p:cNvSpPr>
          <p:nvPr userDrawn="1"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20D084-6E71-9949-8CD1-4C1B1CDFCD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1"/>
          <a:stretch/>
        </p:blipFill>
        <p:spPr>
          <a:xfrm>
            <a:off x="0" y="6323307"/>
            <a:ext cx="12192000" cy="5539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22C80E-8F70-874C-BD32-4C53F6EC88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430583"/>
            <a:ext cx="1971319" cy="29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9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CDCE0543-F366-F445-938A-01D6FFB88D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2200" y="6454775"/>
            <a:ext cx="20113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97E9B0E-DBF0-794C-A36F-E267835BE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17" y="226533"/>
            <a:ext cx="9025387" cy="575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9CF6DC-1123-4F49-B4A9-A93764A8045B}"/>
              </a:ext>
            </a:extLst>
          </p:cNvPr>
          <p:cNvSpPr/>
          <p:nvPr userDrawn="1"/>
        </p:nvSpPr>
        <p:spPr bwMode="auto">
          <a:xfrm>
            <a:off x="8608741" y="6266985"/>
            <a:ext cx="3583259" cy="5910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86FB069-F68A-9341-94B6-6E62CC2C3D25}"/>
              </a:ext>
            </a:extLst>
          </p:cNvPr>
          <p:cNvSpPr txBox="1">
            <a:spLocks/>
          </p:cNvSpPr>
          <p:nvPr userDrawn="1"/>
        </p:nvSpPr>
        <p:spPr>
          <a:xfrm>
            <a:off x="6538583" y="6631565"/>
            <a:ext cx="5207000" cy="19526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tabLst/>
              <a:defRPr sz="800" b="0" cap="all" spc="130" baseline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Geneva"/>
              </a:defRPr>
            </a:lvl1pPr>
            <a:lvl2pPr marL="290512" indent="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tabLst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2pPr>
            <a:lvl3pPr marL="11414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3pPr>
            <a:lvl4pPr marL="15986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–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4pPr>
            <a:lvl5pPr marL="20558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»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5pPr>
            <a:lvl6pPr marL="2514537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726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8914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103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r"/>
            <a:r>
              <a:rPr lang="en-US" sz="700" kern="0" dirty="0">
                <a:solidFill>
                  <a:srgbClr val="97999B"/>
                </a:solidFill>
              </a:rPr>
              <a:t>PROPRIETARY AND CONFIDENTIAL CONTENT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1930DABE-9951-6F43-B59C-CD6462F2F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chemeClr val="accent6"/>
                </a:solidFill>
              </a:defRPr>
            </a:lvl1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86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961BD4D-1939-8048-B208-F9C313C19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17" y="226533"/>
            <a:ext cx="9025387" cy="575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B4176D38-5982-7E42-A598-8A1B138A12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chemeClr val="accent6"/>
                </a:solidFill>
              </a:defRPr>
            </a:lvl1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14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1951803F-1066-4D49-8E50-4EAE0B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chemeClr val="accent6"/>
                </a:solidFill>
              </a:defRPr>
            </a:lvl1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2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CD700-BE96-CB41-9884-A689997C2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17" y="226533"/>
            <a:ext cx="9025387" cy="575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195689-3082-7F46-A9C1-2CAAC9525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417" y="1248554"/>
            <a:ext cx="11299166" cy="5247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7683229-7E1E-F446-AEE2-8992FEF7B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rgbClr val="97999B"/>
                </a:solidFill>
              </a:defRPr>
            </a:lvl1pPr>
          </a:lstStyle>
          <a:p>
            <a:fld id="{5C3F60C0-8C25-4B48-B46C-2A4140A1EE2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2C1DC9B-97A8-DE41-8695-573E09A2A191}"/>
              </a:ext>
            </a:extLst>
          </p:cNvPr>
          <p:cNvSpPr txBox="1">
            <a:spLocks/>
          </p:cNvSpPr>
          <p:nvPr userDrawn="1"/>
        </p:nvSpPr>
        <p:spPr>
          <a:xfrm>
            <a:off x="6538583" y="6595534"/>
            <a:ext cx="5207000" cy="262466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tabLst/>
              <a:defRPr sz="800" b="0" cap="all" spc="130" baseline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Geneva"/>
              </a:defRPr>
            </a:lvl1pPr>
            <a:lvl2pPr marL="290512" indent="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tabLst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2pPr>
            <a:lvl3pPr marL="11414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3pPr>
            <a:lvl4pPr marL="15986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–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4pPr>
            <a:lvl5pPr marL="2055813" indent="-22701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Char char="»"/>
              <a:defRPr sz="900">
                <a:solidFill>
                  <a:schemeClr val="bg1"/>
                </a:solidFill>
                <a:latin typeface="+mn-lt"/>
                <a:ea typeface="+mn-ea"/>
                <a:cs typeface="Geneva"/>
              </a:defRPr>
            </a:lvl5pPr>
            <a:lvl6pPr marL="2514537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726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8914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103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r"/>
            <a:r>
              <a:rPr lang="en-US" sz="700" kern="0" dirty="0">
                <a:solidFill>
                  <a:srgbClr val="97999B"/>
                </a:solidFill>
              </a:rPr>
              <a:t>PROPRIETARY AND CONFIDENTIAL CONTENT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09" r:id="rId1"/>
    <p:sldLayoutId id="2147490910" r:id="rId2"/>
    <p:sldLayoutId id="2147490849" r:id="rId3"/>
    <p:sldLayoutId id="2147490835" r:id="rId4"/>
    <p:sldLayoutId id="2147490833" r:id="rId5"/>
    <p:sldLayoutId id="2147490836" r:id="rId6"/>
    <p:sldLayoutId id="2147490911" r:id="rId7"/>
    <p:sldLayoutId id="2147490834" r:id="rId8"/>
    <p:sldLayoutId id="2147490837" r:id="rId9"/>
    <p:sldLayoutId id="2147490838" r:id="rId10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MS PGothic" panose="020B0600070205080204" pitchFamily="34" charset="-128"/>
          <a:cs typeface="Genev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Geneva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Geneva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Geneva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Geneva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Geneva" pitchFamily="1" charset="-128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Geneva" pitchFamily="1" charset="-128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Geneva" pitchFamily="1" charset="-128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Geneva" pitchFamily="1" charset="-128"/>
        </a:defRPr>
      </a:lvl9pPr>
    </p:titleStyle>
    <p:bodyStyle>
      <a:lvl1pPr marL="230188" indent="-230188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Char char="•"/>
        <a:tabLst/>
        <a:defRPr sz="2800">
          <a:solidFill>
            <a:schemeClr val="tx1"/>
          </a:solidFill>
          <a:latin typeface="+mn-lt"/>
          <a:ea typeface="MS PGothic" panose="020B0600070205080204" pitchFamily="34" charset="-128"/>
          <a:cs typeface="Geneva"/>
        </a:defRPr>
      </a:lvl1pPr>
      <a:lvl2pPr marL="574675" indent="-284163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Char char="–"/>
        <a:tabLst/>
        <a:defRPr sz="2400">
          <a:solidFill>
            <a:schemeClr val="tx1"/>
          </a:solidFill>
          <a:latin typeface="+mn-lt"/>
          <a:ea typeface="+mn-ea"/>
          <a:cs typeface="Geneva"/>
        </a:defRPr>
      </a:lvl2pPr>
      <a:lvl3pPr marL="1141413" indent="-227013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  <a:cs typeface="Geneva"/>
        </a:defRPr>
      </a:lvl3pPr>
      <a:lvl4pPr marL="1598613" indent="-227013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Char char="–"/>
        <a:defRPr sz="1800">
          <a:solidFill>
            <a:schemeClr val="tx1"/>
          </a:solidFill>
          <a:latin typeface="+mn-lt"/>
          <a:ea typeface="+mn-ea"/>
          <a:cs typeface="Geneva"/>
        </a:defRPr>
      </a:lvl4pPr>
      <a:lvl5pPr marL="2055813" indent="-227013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Char char="»"/>
        <a:defRPr sz="1800">
          <a:solidFill>
            <a:schemeClr val="tx1"/>
          </a:solidFill>
          <a:latin typeface="+mn-lt"/>
          <a:ea typeface="+mn-ea"/>
          <a:cs typeface="Geneva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2F41C3C7-403A-EB41-AA7C-42106C683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865" y="718942"/>
            <a:ext cx="68149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800" b="1" dirty="0">
                <a:solidFill>
                  <a:schemeClr val="bg1"/>
                </a:solidFill>
              </a:rPr>
              <a:t>2025 Internal Comms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F112B5-5770-FF49-977D-5FF98E463E8F}"/>
              </a:ext>
            </a:extLst>
          </p:cNvPr>
          <p:cNvSpPr txBox="1"/>
          <p:nvPr/>
        </p:nvSpPr>
        <p:spPr>
          <a:xfrm>
            <a:off x="545850" y="1707826"/>
            <a:ext cx="48304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Innovation" panose="03000600000000000000" pitchFamily="66" charset="0"/>
              </a:rPr>
              <a:t>Annual Recap</a:t>
            </a:r>
          </a:p>
        </p:txBody>
      </p:sp>
    </p:spTree>
    <p:extLst>
      <p:ext uri="{BB962C8B-B14F-4D97-AF65-F5344CB8AC3E}">
        <p14:creationId xmlns:p14="http://schemas.microsoft.com/office/powerpoint/2010/main" val="248231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5C58D-8F7A-AB84-8A57-CD20E4E41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3E23F-06C2-64D1-727A-8624A62C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8" y="426521"/>
            <a:ext cx="9025387" cy="575154"/>
          </a:xfrm>
        </p:spPr>
        <p:txBody>
          <a:bodyPr/>
          <a:lstStyle/>
          <a:p>
            <a:r>
              <a:rPr lang="en-US" sz="44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Flyers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7BAEE464-BF2E-9692-8621-EE9781C53016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10BA74-D82A-1B4F-6681-AECFFDA1BF81}"/>
              </a:ext>
            </a:extLst>
          </p:cNvPr>
          <p:cNvSpPr txBox="1"/>
          <p:nvPr/>
        </p:nvSpPr>
        <p:spPr>
          <a:xfrm>
            <a:off x="8519216" y="1687532"/>
            <a:ext cx="367278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We still post flyers frequently in our GFC, lunchroom and restrooms for culture events and time-sensitive events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We’ve round metrics haven’t been great for our flyers so we don’t rely on them as the primary source of communication</a:t>
            </a:r>
          </a:p>
        </p:txBody>
      </p:sp>
      <p:pic>
        <p:nvPicPr>
          <p:cNvPr id="15" name="Picture 14" descr="A flyer with text and images&#10;&#10;AI-generated content may be incorrect.">
            <a:extLst>
              <a:ext uri="{FF2B5EF4-FFF2-40B4-BE49-F238E27FC236}">
                <a16:creationId xmlns:a16="http://schemas.microsoft.com/office/drawing/2014/main" id="{7185950B-A5E4-AB21-1961-118570654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35" y="1446959"/>
            <a:ext cx="2671691" cy="3450716"/>
          </a:xfrm>
          <a:prstGeom prst="rect">
            <a:avLst/>
          </a:prstGeom>
        </p:spPr>
      </p:pic>
      <p:pic>
        <p:nvPicPr>
          <p:cNvPr id="17" name="Picture 16" descr="A poster with a person's face&#10;&#10;AI-generated content may be incorrect.">
            <a:extLst>
              <a:ext uri="{FF2B5EF4-FFF2-40B4-BE49-F238E27FC236}">
                <a16:creationId xmlns:a16="http://schemas.microsoft.com/office/drawing/2014/main" id="{52E8FE3E-8FC8-88B1-4577-AF0922197E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453" y="1446959"/>
            <a:ext cx="2640796" cy="3421731"/>
          </a:xfrm>
          <a:prstGeom prst="rect">
            <a:avLst/>
          </a:prstGeom>
        </p:spPr>
      </p:pic>
      <p:pic>
        <p:nvPicPr>
          <p:cNvPr id="19" name="Picture 18" descr="A person sitting at a desk with a qr code&#10;&#10;AI-generated content may be incorrect.">
            <a:extLst>
              <a:ext uri="{FF2B5EF4-FFF2-40B4-BE49-F238E27FC236}">
                <a16:creationId xmlns:a16="http://schemas.microsoft.com/office/drawing/2014/main" id="{34388271-3773-73DC-9ABC-9A5FEAA5C4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341" y="1446959"/>
            <a:ext cx="2667170" cy="345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3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3EA1-C5E1-5B41-8C59-1E9334C28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Internal Email Consolidation – 2024 vs 2025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A400BA7E-F68E-074B-A3CF-44608463C545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FC5F816-DFFB-88E8-7035-6EB8F6EDE1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2609881"/>
              </p:ext>
            </p:extLst>
          </p:nvPr>
        </p:nvGraphicFramePr>
        <p:xfrm>
          <a:off x="446417" y="933644"/>
          <a:ext cx="7961086" cy="5233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3B42ACF-4543-CF5E-71C5-A41493E81B8D}"/>
              </a:ext>
            </a:extLst>
          </p:cNvPr>
          <p:cNvSpPr txBox="1"/>
          <p:nvPr/>
        </p:nvSpPr>
        <p:spPr>
          <a:xfrm>
            <a:off x="1640738" y="3201147"/>
            <a:ext cx="513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75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F5119C-70F2-AFA1-1560-428FFA487021}"/>
              </a:ext>
            </a:extLst>
          </p:cNvPr>
          <p:cNvSpPr txBox="1"/>
          <p:nvPr/>
        </p:nvSpPr>
        <p:spPr>
          <a:xfrm>
            <a:off x="3423608" y="1940001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111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801E2D-09F0-79C2-B5EA-04FA72DDD041}"/>
              </a:ext>
            </a:extLst>
          </p:cNvPr>
          <p:cNvSpPr txBox="1"/>
          <p:nvPr/>
        </p:nvSpPr>
        <p:spPr>
          <a:xfrm>
            <a:off x="5166881" y="2027493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109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D999DA34-D737-DB13-7A00-F25F1EECD040}"/>
              </a:ext>
            </a:extLst>
          </p:cNvPr>
          <p:cNvSpPr/>
          <p:nvPr/>
        </p:nvSpPr>
        <p:spPr bwMode="auto">
          <a:xfrm>
            <a:off x="1758817" y="3061810"/>
            <a:ext cx="138514" cy="141515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CC353554-F3DC-C60E-BC0A-146C54708C73}"/>
              </a:ext>
            </a:extLst>
          </p:cNvPr>
          <p:cNvSpPr/>
          <p:nvPr/>
        </p:nvSpPr>
        <p:spPr bwMode="auto">
          <a:xfrm>
            <a:off x="3600780" y="1812035"/>
            <a:ext cx="138514" cy="141515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F0E0203E-9306-73AA-010A-AA58C77B0474}"/>
              </a:ext>
            </a:extLst>
          </p:cNvPr>
          <p:cNvSpPr/>
          <p:nvPr/>
        </p:nvSpPr>
        <p:spPr bwMode="auto">
          <a:xfrm>
            <a:off x="5413310" y="1885978"/>
            <a:ext cx="138514" cy="141515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10B15E17-82AC-FA47-F63D-4655439A475C}"/>
              </a:ext>
            </a:extLst>
          </p:cNvPr>
          <p:cNvSpPr/>
          <p:nvPr/>
        </p:nvSpPr>
        <p:spPr bwMode="auto">
          <a:xfrm>
            <a:off x="7309313" y="3787031"/>
            <a:ext cx="138514" cy="141515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89E35FC9-D56F-3532-F5DC-A7A6FCE1774B}"/>
              </a:ext>
            </a:extLst>
          </p:cNvPr>
          <p:cNvSpPr/>
          <p:nvPr/>
        </p:nvSpPr>
        <p:spPr bwMode="auto">
          <a:xfrm>
            <a:off x="1758816" y="4364809"/>
            <a:ext cx="138514" cy="141515"/>
          </a:xfrm>
          <a:prstGeom prst="flowChartConnector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2C6C230A-CA92-09F2-71DC-B2DC6AE68DCE}"/>
              </a:ext>
            </a:extLst>
          </p:cNvPr>
          <p:cNvSpPr/>
          <p:nvPr/>
        </p:nvSpPr>
        <p:spPr bwMode="auto">
          <a:xfrm>
            <a:off x="3600780" y="4477910"/>
            <a:ext cx="138514" cy="141515"/>
          </a:xfrm>
          <a:prstGeom prst="flowChartConnector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AFDFC5A1-D2CD-6741-9B22-B662BB553AD0}"/>
              </a:ext>
            </a:extLst>
          </p:cNvPr>
          <p:cNvSpPr/>
          <p:nvPr/>
        </p:nvSpPr>
        <p:spPr bwMode="auto">
          <a:xfrm>
            <a:off x="5413310" y="4631495"/>
            <a:ext cx="138514" cy="141515"/>
          </a:xfrm>
          <a:prstGeom prst="flowChartConnector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645DBA95-C072-E651-0F5C-E43A1528DE33}"/>
              </a:ext>
            </a:extLst>
          </p:cNvPr>
          <p:cNvSpPr/>
          <p:nvPr/>
        </p:nvSpPr>
        <p:spPr bwMode="auto">
          <a:xfrm>
            <a:off x="7305558" y="4731697"/>
            <a:ext cx="138514" cy="141515"/>
          </a:xfrm>
          <a:prstGeom prst="flowChartConnector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pitchFamily="1" charset="-12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625DEF-3F78-8FD6-C7B4-8CCE0D894486}"/>
              </a:ext>
            </a:extLst>
          </p:cNvPr>
          <p:cNvSpPr txBox="1"/>
          <p:nvPr/>
        </p:nvSpPr>
        <p:spPr>
          <a:xfrm>
            <a:off x="8278335" y="1882792"/>
            <a:ext cx="3913665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We prioritized consolidating emails this year and making the more concise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useo Slab 500" panose="02000000000000000000" pitchFamily="50" charset="0"/>
              </a:rPr>
              <a:t>Our Word Around Town houses several past weekly communications, such as anniversary milestones, new hires and internal opportunities</a:t>
            </a:r>
            <a:endParaRPr lang="en-US" sz="1800" dirty="0">
              <a:solidFill>
                <a:schemeClr val="tx1"/>
              </a:solidFill>
              <a:latin typeface="Museo Slab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37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3EA1-C5E1-5B41-8C59-1E9334C2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92" y="415220"/>
            <a:ext cx="9025387" cy="575154"/>
          </a:xfrm>
        </p:spPr>
        <p:txBody>
          <a:bodyPr/>
          <a:lstStyle/>
          <a:p>
            <a:r>
              <a:rPr lang="en-US" sz="40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The Weekly Word Around Town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A400BA7E-F68E-074B-A3CF-44608463C545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F60C0-8C25-4B48-B46C-2A4140A1EE2A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rgbClr val="D9D9D6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D9D9D6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Picture 3" descr="A screenshot of a web page&#10;&#10;AI-generated content may be incorrect.">
            <a:extLst>
              <a:ext uri="{FF2B5EF4-FFF2-40B4-BE49-F238E27FC236}">
                <a16:creationId xmlns:a16="http://schemas.microsoft.com/office/drawing/2014/main" id="{4F53BB10-69CD-A2C7-BFA5-9EB94D55D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17" y="1152299"/>
            <a:ext cx="5881392" cy="48772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1A8358-53BB-9582-BF48-05236054D776}"/>
              </a:ext>
            </a:extLst>
          </p:cNvPr>
          <p:cNvSpPr txBox="1"/>
          <p:nvPr/>
        </p:nvSpPr>
        <p:spPr>
          <a:xfrm>
            <a:off x="6602083" y="1708874"/>
            <a:ext cx="51435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First edition launched February 3</a:t>
            </a:r>
            <a:r>
              <a:rPr lang="en-US" sz="1800" baseline="30000" dirty="0">
                <a:solidFill>
                  <a:schemeClr val="tx1"/>
                </a:solidFill>
                <a:latin typeface="Museo Slab 500" panose="02000000000000000000" pitchFamily="50" charset="0"/>
              </a:rPr>
              <a:t>rd</a:t>
            </a: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 - just over 50 editions sent out so far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Separated by location so you’re only seeing what you need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useo Slab 500" panose="02000000000000000000" pitchFamily="50" charset="0"/>
              </a:rPr>
              <a:t>Past editions stored conveniently in our communications library to look back on</a:t>
            </a:r>
            <a:endParaRPr lang="en-US" sz="1800" dirty="0">
              <a:solidFill>
                <a:schemeClr val="tx1"/>
              </a:solidFill>
              <a:latin typeface="Museo Slab 500" panose="02000000000000000000" pitchFamily="50" charset="0"/>
            </a:endParaRPr>
          </a:p>
        </p:txBody>
      </p:sp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62CD004-F24C-1302-3E43-4A292DAF4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024" y="3729037"/>
            <a:ext cx="1781175" cy="1781175"/>
          </a:xfrm>
          <a:prstGeom prst="rect">
            <a:avLst/>
          </a:prstGeom>
        </p:spPr>
      </p:pic>
      <p:pic>
        <p:nvPicPr>
          <p:cNvPr id="14" name="Picture 13" descr="A black arrow with a red dot&#10;&#10;AI-generated content may be incorrect.">
            <a:extLst>
              <a:ext uri="{FF2B5EF4-FFF2-40B4-BE49-F238E27FC236}">
                <a16:creationId xmlns:a16="http://schemas.microsoft.com/office/drawing/2014/main" id="{33403CE8-15EB-E466-D545-71A3CB5641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1" y="3495675"/>
            <a:ext cx="1420242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4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D544D-8159-687F-60BE-501E9EE22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30DA-A795-A643-EAB4-FE77BBE94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99" y="409323"/>
            <a:ext cx="9025387" cy="575154"/>
          </a:xfrm>
        </p:spPr>
        <p:txBody>
          <a:bodyPr/>
          <a:lstStyle/>
          <a:p>
            <a:r>
              <a:rPr lang="en-US" sz="40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Town Square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687BD945-2F11-1D5C-5225-28FA4E880A75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F60C0-8C25-4B48-B46C-2A4140A1EE2A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rgbClr val="D9D9D6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D9D9D6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391841-6B89-4DB9-62C4-A15E2C140FB9}"/>
              </a:ext>
            </a:extLst>
          </p:cNvPr>
          <p:cNvSpPr txBox="1"/>
          <p:nvPr/>
        </p:nvSpPr>
        <p:spPr>
          <a:xfrm>
            <a:off x="7115175" y="1186216"/>
            <a:ext cx="507682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Launched on April 29th, effectively replacing Parts of the Town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useo Slab 500" panose="02000000000000000000" pitchFamily="50" charset="0"/>
              </a:rPr>
              <a:t>Since then, it’s had 1,251 unique viewers and 45,458 total site visits*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Viewership tends to peak Monday afternoon (aligning with weekly Word Around Town release)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useo Slab 500" panose="02000000000000000000" pitchFamily="50" charset="0"/>
              </a:rPr>
              <a:t>We’re working on additional team and perk-specific pages 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If you haven’t checked it out (shame on you), </a:t>
            </a:r>
            <a:r>
              <a:rPr lang="en-US" sz="1800" dirty="0">
                <a:latin typeface="Museo Slab 500" panose="02000000000000000000" pitchFamily="50" charset="0"/>
              </a:rPr>
              <a:t>do it here</a:t>
            </a:r>
            <a:endParaRPr lang="en-US" sz="1800" dirty="0">
              <a:solidFill>
                <a:schemeClr val="tx1"/>
              </a:solidFill>
              <a:latin typeface="Museo Slab 500" panose="02000000000000000000" pitchFamily="50" charset="0"/>
            </a:endParaRPr>
          </a:p>
        </p:txBody>
      </p:sp>
      <p:pic>
        <p:nvPicPr>
          <p:cNvPr id="9" name="Picture 8" descr="A screenshot of a website&#10;&#10;AI-generated content may be incorrect.">
            <a:extLst>
              <a:ext uri="{FF2B5EF4-FFF2-40B4-BE49-F238E27FC236}">
                <a16:creationId xmlns:a16="http://schemas.microsoft.com/office/drawing/2014/main" id="{8E85B537-4508-E368-AD85-01B4C8A5A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51" y="1225816"/>
            <a:ext cx="6643947" cy="34074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5DF7FB-779A-0DA5-FDB8-0310DB78772F}"/>
              </a:ext>
            </a:extLst>
          </p:cNvPr>
          <p:cNvSpPr txBox="1"/>
          <p:nvPr/>
        </p:nvSpPr>
        <p:spPr>
          <a:xfrm>
            <a:off x="7552509" y="6022252"/>
            <a:ext cx="1295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>
                <a:solidFill>
                  <a:schemeClr val="tx1"/>
                </a:solidFill>
                <a:latin typeface="Museo Slab 500" panose="02000000000000000000" pitchFamily="50" charset="0"/>
              </a:rPr>
              <a:t>*as of 12/2/25</a:t>
            </a:r>
          </a:p>
        </p:txBody>
      </p:sp>
      <p:pic>
        <p:nvPicPr>
          <p:cNvPr id="15" name="Picture 14" descr="A black arrow with a red dot&#10;&#10;AI-generated content may be incorrect.">
            <a:extLst>
              <a:ext uri="{FF2B5EF4-FFF2-40B4-BE49-F238E27FC236}">
                <a16:creationId xmlns:a16="http://schemas.microsoft.com/office/drawing/2014/main" id="{74D782CB-9D59-B557-9E8C-0C7908206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965" y="4481159"/>
            <a:ext cx="1420242" cy="1190625"/>
          </a:xfrm>
          <a:prstGeom prst="rect">
            <a:avLst/>
          </a:prstGeom>
        </p:spPr>
      </p:pic>
      <p:pic>
        <p:nvPicPr>
          <p:cNvPr id="17" name="Picture 1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0304142C-AE61-C47F-8171-AA3C36079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082" y="4446991"/>
            <a:ext cx="1733590" cy="173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A056C-017B-3923-0F75-D106E90B4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D97C3-74C7-4BD2-C3D1-16721A598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55" y="375862"/>
            <a:ext cx="9025387" cy="575154"/>
          </a:xfrm>
        </p:spPr>
        <p:txBody>
          <a:bodyPr/>
          <a:lstStyle/>
          <a:p>
            <a:r>
              <a:rPr lang="en-US" sz="36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Town Square Performance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9E052382-4C0B-33BA-6A0F-4BCAE42F5E8C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4B6F96-CDCC-B1FF-82B6-F58A87FBDC16}"/>
              </a:ext>
            </a:extLst>
          </p:cNvPr>
          <p:cNvSpPr txBox="1"/>
          <p:nvPr/>
        </p:nvSpPr>
        <p:spPr>
          <a:xfrm>
            <a:off x="8474572" y="2602608"/>
            <a:ext cx="3748755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Town Square’s have been on an upward protectory.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useo Slab 500" panose="02000000000000000000" pitchFamily="50" charset="0"/>
              </a:rPr>
              <a:t>As in past years with Parts of the Town, Open Enrollment and Year-End Checklist season brought more viewers than past months.</a:t>
            </a:r>
            <a:endParaRPr lang="en-US" sz="1800" dirty="0">
              <a:solidFill>
                <a:schemeClr val="tx1"/>
              </a:solidFill>
              <a:latin typeface="Museo Slab 500" panose="02000000000000000000" pitchFamily="50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F4A7B13-3F83-40C2-9A17-CE5EC9FF5A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06943"/>
              </p:ext>
            </p:extLst>
          </p:nvPr>
        </p:nvGraphicFramePr>
        <p:xfrm>
          <a:off x="468498" y="863126"/>
          <a:ext cx="8282396" cy="540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6076171-6E65-2BCF-EFC0-805242858085}"/>
              </a:ext>
            </a:extLst>
          </p:cNvPr>
          <p:cNvSpPr txBox="1"/>
          <p:nvPr/>
        </p:nvSpPr>
        <p:spPr>
          <a:xfrm>
            <a:off x="1050364" y="3866606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377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CF12E3-1892-7DE2-96BC-E42EDBE1C2FE}"/>
              </a:ext>
            </a:extLst>
          </p:cNvPr>
          <p:cNvSpPr txBox="1"/>
          <p:nvPr/>
        </p:nvSpPr>
        <p:spPr>
          <a:xfrm>
            <a:off x="1832817" y="3442188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466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F3888B-4A6D-D684-1AFC-1213038705B6}"/>
              </a:ext>
            </a:extLst>
          </p:cNvPr>
          <p:cNvSpPr txBox="1"/>
          <p:nvPr/>
        </p:nvSpPr>
        <p:spPr>
          <a:xfrm>
            <a:off x="2627553" y="3132696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543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5DB044-8B33-3004-920B-A7DC57559696}"/>
              </a:ext>
            </a:extLst>
          </p:cNvPr>
          <p:cNvSpPr txBox="1"/>
          <p:nvPr/>
        </p:nvSpPr>
        <p:spPr>
          <a:xfrm>
            <a:off x="3433554" y="2948030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579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C6ECCC-5A75-1C4D-4C2A-2FBD35D8485C}"/>
              </a:ext>
            </a:extLst>
          </p:cNvPr>
          <p:cNvSpPr txBox="1"/>
          <p:nvPr/>
        </p:nvSpPr>
        <p:spPr>
          <a:xfrm>
            <a:off x="4189818" y="3163155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533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CB6264-6058-9B41-C197-3BDF727B87BA}"/>
              </a:ext>
            </a:extLst>
          </p:cNvPr>
          <p:cNvSpPr txBox="1"/>
          <p:nvPr/>
        </p:nvSpPr>
        <p:spPr>
          <a:xfrm>
            <a:off x="4995884" y="3001573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569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65DF1E-604A-C53C-A1CC-DF3A32AB71C9}"/>
              </a:ext>
            </a:extLst>
          </p:cNvPr>
          <p:cNvSpPr txBox="1"/>
          <p:nvPr/>
        </p:nvSpPr>
        <p:spPr>
          <a:xfrm>
            <a:off x="5780314" y="2901442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600</a:t>
            </a:r>
          </a:p>
        </p:txBody>
      </p:sp>
      <p:pic>
        <p:nvPicPr>
          <p:cNvPr id="28" name="Picture 27" descr="A close-up of a logo&#10;&#10;AI-generated content may be incorrect.">
            <a:extLst>
              <a:ext uri="{FF2B5EF4-FFF2-40B4-BE49-F238E27FC236}">
                <a16:creationId xmlns:a16="http://schemas.microsoft.com/office/drawing/2014/main" id="{46D368F4-0AB7-F313-7909-C1786084BB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73" y="663439"/>
            <a:ext cx="2080472" cy="17632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A3D1E7-AF93-4443-7803-08492CF69441}"/>
              </a:ext>
            </a:extLst>
          </p:cNvPr>
          <p:cNvSpPr txBox="1"/>
          <p:nvPr/>
        </p:nvSpPr>
        <p:spPr>
          <a:xfrm>
            <a:off x="6582194" y="1892449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816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C68EDE-3DBF-71EB-BEB3-DC65F4839F58}"/>
              </a:ext>
            </a:extLst>
          </p:cNvPr>
          <p:cNvSpPr txBox="1"/>
          <p:nvPr/>
        </p:nvSpPr>
        <p:spPr>
          <a:xfrm>
            <a:off x="7351982" y="2335406"/>
            <a:ext cx="63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C00000"/>
                </a:solidFill>
              </a:rPr>
              <a:t>723</a:t>
            </a:r>
          </a:p>
        </p:txBody>
      </p:sp>
    </p:spTree>
    <p:extLst>
      <p:ext uri="{BB962C8B-B14F-4D97-AF65-F5344CB8AC3E}">
        <p14:creationId xmlns:p14="http://schemas.microsoft.com/office/powerpoint/2010/main" val="338426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C1AFB-0558-D993-2B44-6038376CF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8C898-88BD-C246-7B6C-6106E4D67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55" y="375862"/>
            <a:ext cx="9025387" cy="575154"/>
          </a:xfrm>
        </p:spPr>
        <p:txBody>
          <a:bodyPr/>
          <a:lstStyle/>
          <a:p>
            <a:r>
              <a:rPr lang="en-US" sz="36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Town Square Performance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0C93F9B5-64B3-C6E2-A0ED-17A383A3107F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484065-61C3-968A-E225-67655CCCFBBE}"/>
              </a:ext>
            </a:extLst>
          </p:cNvPr>
          <p:cNvSpPr txBox="1"/>
          <p:nvPr/>
        </p:nvSpPr>
        <p:spPr>
          <a:xfrm>
            <a:off x="8739051" y="2573128"/>
            <a:ext cx="345294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As with unique views, total views of Town Square have grown for the most part each month.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November and December each got a bump in traffic courtesy of the Year-End Hub.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Museo Slab 500" panose="02000000000000000000" pitchFamily="50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C6A7653-C66A-AD98-7768-E4283206E1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337711"/>
              </p:ext>
            </p:extLst>
          </p:nvPr>
        </p:nvGraphicFramePr>
        <p:xfrm>
          <a:off x="507931" y="951016"/>
          <a:ext cx="8231120" cy="5290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B9026AF8-9D1F-837F-B431-A63B0D89F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604" y="556639"/>
            <a:ext cx="2080472" cy="176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1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3EA1-C5E1-5B41-8C59-1E9334C2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292" y="278784"/>
            <a:ext cx="9025387" cy="575154"/>
          </a:xfrm>
        </p:spPr>
        <p:txBody>
          <a:bodyPr/>
          <a:lstStyle/>
          <a:p>
            <a:r>
              <a:rPr lang="en-US" sz="40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GFC Outreach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A400BA7E-F68E-074B-A3CF-44608463C545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97983-1084-6F55-1CB2-5EF2809E73EF}"/>
              </a:ext>
            </a:extLst>
          </p:cNvPr>
          <p:cNvSpPr txBox="1"/>
          <p:nvPr/>
        </p:nvSpPr>
        <p:spPr>
          <a:xfrm>
            <a:off x="6891966" y="1421347"/>
            <a:ext cx="5076825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Internal communication can be trickier in our Fulfillment Center, as GFC team members don’t sit at a computer</a:t>
            </a:r>
            <a:endParaRPr lang="en-US" sz="1800" dirty="0">
              <a:latin typeface="Museo Slab 500" panose="02000000000000000000" pitchFamily="50" charset="0"/>
            </a:endParaRP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We had an outreach day in July, surveying how team members prefer receiving PT news and urging SharePoint app downloads for easy Town Square access</a:t>
            </a:r>
            <a:endParaRPr lang="en-US" sz="1800" dirty="0">
              <a:latin typeface="Museo Slab 500" panose="02000000000000000000" pitchFamily="50" charset="0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112 GFC team members downloaded the app on their phone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Museo Slab 500" panose="02000000000000000000" pitchFamily="50" charset="0"/>
              </a:rPr>
              <a:t>We received feedback that 59% of GFC team members prefer emails, 51% text messages, 26% huddles</a:t>
            </a:r>
          </a:p>
        </p:txBody>
      </p:sp>
      <p:pic>
        <p:nvPicPr>
          <p:cNvPr id="8" name="Picture 7" descr="A wheel of fortune on a table&#10;&#10;AI-generated content may be incorrect.">
            <a:extLst>
              <a:ext uri="{FF2B5EF4-FFF2-40B4-BE49-F238E27FC236}">
                <a16:creationId xmlns:a16="http://schemas.microsoft.com/office/drawing/2014/main" id="{E8F8E73D-1B21-CCC4-97A3-5D32B3FCB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1248106"/>
            <a:ext cx="5815716" cy="436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1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6F060-24BC-A77E-2375-B8159F794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4ADA3-7B5C-4D5A-5DA2-401B05161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292" y="278784"/>
            <a:ext cx="9025387" cy="575154"/>
          </a:xfrm>
        </p:spPr>
        <p:txBody>
          <a:bodyPr/>
          <a:lstStyle/>
          <a:p>
            <a:r>
              <a:rPr lang="en-US" sz="40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Huddle and Happenings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37781C53-ADB2-1116-5C06-B80801F953F2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363C8-44B9-EA71-39B8-8A65FC0A9535}"/>
              </a:ext>
            </a:extLst>
          </p:cNvPr>
          <p:cNvSpPr txBox="1"/>
          <p:nvPr/>
        </p:nvSpPr>
        <p:spPr>
          <a:xfrm>
            <a:off x="307136" y="5081450"/>
            <a:ext cx="46587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GFC team leaders read our Huddle every 2 weeks to their teams to update them on around the town happenings. Most content is pulled from the previous or upcoming Word Around Town.</a:t>
            </a:r>
          </a:p>
        </p:txBody>
      </p:sp>
      <p:pic>
        <p:nvPicPr>
          <p:cNvPr id="6" name="Picture 5" descr="A white and red text on a white background&#10;&#10;AI-generated content may be incorrect.">
            <a:extLst>
              <a:ext uri="{FF2B5EF4-FFF2-40B4-BE49-F238E27FC236}">
                <a16:creationId xmlns:a16="http://schemas.microsoft.com/office/drawing/2014/main" id="{22CBBE2F-BE5D-3DC0-F0A3-E1727994F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6" y="956014"/>
            <a:ext cx="4240707" cy="4023359"/>
          </a:xfrm>
          <a:prstGeom prst="rect">
            <a:avLst/>
          </a:prstGeom>
        </p:spPr>
      </p:pic>
      <p:pic>
        <p:nvPicPr>
          <p:cNvPr id="9" name="Picture 8" descr="A calendar with red and white text&#10;&#10;AI-generated content may be incorrect.">
            <a:extLst>
              <a:ext uri="{FF2B5EF4-FFF2-40B4-BE49-F238E27FC236}">
                <a16:creationId xmlns:a16="http://schemas.microsoft.com/office/drawing/2014/main" id="{03337C79-41F8-31E3-9CE9-A0DCB1C7C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902" y="956014"/>
            <a:ext cx="3439302" cy="41327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647F06-D053-0E3F-3752-38845A3BCDB6}"/>
              </a:ext>
            </a:extLst>
          </p:cNvPr>
          <p:cNvSpPr txBox="1"/>
          <p:nvPr/>
        </p:nvSpPr>
        <p:spPr>
          <a:xfrm>
            <a:off x="8279730" y="1349329"/>
            <a:ext cx="367278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Happening calendars are hung up around the offices in the first week of each month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Each location’s calendar is a bit different depending on in-office activities.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Addison’s calendars from past months can be found on Town Square</a:t>
            </a:r>
          </a:p>
        </p:txBody>
      </p:sp>
      <p:pic>
        <p:nvPicPr>
          <p:cNvPr id="11" name="Picture 10" descr="A black arrow with a red dot&#10;&#10;AI-generated content may be incorrect.">
            <a:extLst>
              <a:ext uri="{FF2B5EF4-FFF2-40B4-BE49-F238E27FC236}">
                <a16:creationId xmlns:a16="http://schemas.microsoft.com/office/drawing/2014/main" id="{FDF59702-B05C-EAA5-DD8B-9757F4AD4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599" y="3434621"/>
            <a:ext cx="1420242" cy="1190625"/>
          </a:xfrm>
          <a:prstGeom prst="rect">
            <a:avLst/>
          </a:prstGeom>
        </p:spPr>
      </p:pic>
      <p:pic>
        <p:nvPicPr>
          <p:cNvPr id="13" name="Picture 1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7E2F656-2047-32CB-4A77-3D73AE2D9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974" y="3710028"/>
            <a:ext cx="1909807" cy="190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1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B0D7D-F6E6-475E-24CA-75E62A6EA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9E8E-8B1A-37FA-01F2-033DDD2AD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28" y="504252"/>
            <a:ext cx="9025387" cy="575154"/>
          </a:xfrm>
        </p:spPr>
        <p:txBody>
          <a:bodyPr/>
          <a:lstStyle/>
          <a:p>
            <a:r>
              <a:rPr lang="en-US" sz="4400" dirty="0">
                <a:solidFill>
                  <a:srgbClr val="C00000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Desk Drops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2D5F4048-6125-8C28-A8DF-F609E973D736}"/>
              </a:ext>
            </a:extLst>
          </p:cNvPr>
          <p:cNvSpPr txBox="1">
            <a:spLocks/>
          </p:cNvSpPr>
          <p:nvPr/>
        </p:nvSpPr>
        <p:spPr>
          <a:xfrm>
            <a:off x="11745583" y="6595535"/>
            <a:ext cx="446417" cy="26246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accent6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5C3F60C0-8C25-4B48-B46C-2A4140A1EE2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B1C903-EDFA-7288-3822-DE3E85CAABA6}"/>
              </a:ext>
            </a:extLst>
          </p:cNvPr>
          <p:cNvSpPr txBox="1"/>
          <p:nvPr/>
        </p:nvSpPr>
        <p:spPr>
          <a:xfrm>
            <a:off x="8411392" y="2075838"/>
            <a:ext cx="367278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Desk Drops continue to be an important way to bring attention to a big project, culture event or initiative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useo Slab 500" panose="02000000000000000000" pitchFamily="50" charset="0"/>
              </a:rPr>
              <a:t>We’ve partnered with several teams this year to create companywide desk drops as well as team-specific desk drops</a:t>
            </a:r>
          </a:p>
        </p:txBody>
      </p:sp>
      <p:pic>
        <p:nvPicPr>
          <p:cNvPr id="7" name="Picture 6" descr="A screenshot of a flyer&#10;&#10;AI-generated content may be incorrect.">
            <a:extLst>
              <a:ext uri="{FF2B5EF4-FFF2-40B4-BE49-F238E27FC236}">
                <a16:creationId xmlns:a16="http://schemas.microsoft.com/office/drawing/2014/main" id="{390DECFE-2205-04AE-560B-302AF64E8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4" y="1578279"/>
            <a:ext cx="2648100" cy="3441500"/>
          </a:xfrm>
          <a:prstGeom prst="rect">
            <a:avLst/>
          </a:prstGeom>
        </p:spPr>
      </p:pic>
      <p:pic>
        <p:nvPicPr>
          <p:cNvPr id="12" name="Picture 11" descr="A close-up of a credit check&#10;&#10;AI-generated content may be incorrect.">
            <a:extLst>
              <a:ext uri="{FF2B5EF4-FFF2-40B4-BE49-F238E27FC236}">
                <a16:creationId xmlns:a16="http://schemas.microsoft.com/office/drawing/2014/main" id="{14BD8E6F-ED34-215E-DAC7-4F86F4B31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518" y="1575137"/>
            <a:ext cx="2663649" cy="3444642"/>
          </a:xfrm>
          <a:prstGeom prst="rect">
            <a:avLst/>
          </a:prstGeom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F94E76E-71A3-C0DF-00E2-ABA7F258D6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762" y="1576651"/>
            <a:ext cx="2663649" cy="344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8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Blank Presentation">
  <a:themeElements>
    <a:clrScheme name="Parts Town">
      <a:dk1>
        <a:srgbClr val="2C2826"/>
      </a:dk1>
      <a:lt1>
        <a:srgbClr val="FFFFFF"/>
      </a:lt1>
      <a:dk2>
        <a:srgbClr val="2C2826"/>
      </a:dk2>
      <a:lt2>
        <a:srgbClr val="FFFFFF"/>
      </a:lt2>
      <a:accent1>
        <a:srgbClr val="C8102E"/>
      </a:accent1>
      <a:accent2>
        <a:srgbClr val="2C2826"/>
      </a:accent2>
      <a:accent3>
        <a:srgbClr val="A6192E"/>
      </a:accent3>
      <a:accent4>
        <a:srgbClr val="535659"/>
      </a:accent4>
      <a:accent5>
        <a:srgbClr val="97999B"/>
      </a:accent5>
      <a:accent6>
        <a:srgbClr val="D9D9D6"/>
      </a:accent6>
      <a:hlink>
        <a:srgbClr val="C8102E"/>
      </a:hlink>
      <a:folHlink>
        <a:srgbClr val="53565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4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Geneva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Geneva" pitchFamily="1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65934</TotalTime>
  <Words>515</Words>
  <Application>Microsoft Office PowerPoint</Application>
  <PresentationFormat>Widescreen</PresentationFormat>
  <Paragraphs>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Effra</vt:lpstr>
      <vt:lpstr>Innovation</vt:lpstr>
      <vt:lpstr>Museo Slab 300</vt:lpstr>
      <vt:lpstr>Museo Slab 500</vt:lpstr>
      <vt:lpstr>1_Blank Presentation</vt:lpstr>
      <vt:lpstr>PowerPoint Presentation</vt:lpstr>
      <vt:lpstr>Internal Email Consolidation – 2024 vs 2025</vt:lpstr>
      <vt:lpstr>The Weekly Word Around Town</vt:lpstr>
      <vt:lpstr>Town Square</vt:lpstr>
      <vt:lpstr>Town Square Performance</vt:lpstr>
      <vt:lpstr>Town Square Performance</vt:lpstr>
      <vt:lpstr>GFC Outreach</vt:lpstr>
      <vt:lpstr>Huddle and Happenings</vt:lpstr>
      <vt:lpstr>Desk Drops</vt:lpstr>
      <vt:lpstr>Flyers</vt:lpstr>
    </vt:vector>
  </TitlesOfParts>
  <Company>Reedy Industries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Reedy Industries</dc:creator>
  <cp:lastModifiedBy>Andrew Lesniak</cp:lastModifiedBy>
  <cp:revision>1742</cp:revision>
  <cp:lastPrinted>2019-10-31T20:18:48Z</cp:lastPrinted>
  <dcterms:created xsi:type="dcterms:W3CDTF">2010-05-27T15:35:54Z</dcterms:created>
  <dcterms:modified xsi:type="dcterms:W3CDTF">2025-12-16T19:25:55Z</dcterms:modified>
  <cp:contentStatus/>
</cp:coreProperties>
</file>